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27"/>
  </p:notesMasterIdLst>
  <p:handoutMasterIdLst>
    <p:handoutMasterId r:id="rId28"/>
  </p:handoutMasterIdLst>
  <p:sldIdLst>
    <p:sldId id="256" r:id="rId5"/>
    <p:sldId id="272" r:id="rId6"/>
    <p:sldId id="273" r:id="rId7"/>
    <p:sldId id="271" r:id="rId8"/>
    <p:sldId id="274" r:id="rId9"/>
    <p:sldId id="275" r:id="rId10"/>
    <p:sldId id="283" r:id="rId11"/>
    <p:sldId id="261" r:id="rId12"/>
    <p:sldId id="280" r:id="rId13"/>
    <p:sldId id="279" r:id="rId14"/>
    <p:sldId id="263" r:id="rId15"/>
    <p:sldId id="281" r:id="rId16"/>
    <p:sldId id="264" r:id="rId17"/>
    <p:sldId id="282" r:id="rId18"/>
    <p:sldId id="265" r:id="rId19"/>
    <p:sldId id="284" r:id="rId20"/>
    <p:sldId id="285" r:id="rId21"/>
    <p:sldId id="287" r:id="rId22"/>
    <p:sldId id="276" r:id="rId23"/>
    <p:sldId id="289" r:id="rId24"/>
    <p:sldId id="277" r:id="rId25"/>
    <p:sldId id="28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76" autoAdjust="0"/>
    <p:restoredTop sz="94612" autoAdjust="0"/>
  </p:normalViewPr>
  <p:slideViewPr>
    <p:cSldViewPr snapToGrid="0">
      <p:cViewPr>
        <p:scale>
          <a:sx n="90" d="100"/>
          <a:sy n="90" d="100"/>
        </p:scale>
        <p:origin x="783" y="3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A066BF7-810B-498E-9B71-4BE604C35145}">
      <dgm:prSet phldrT="[Text]"/>
      <dgm:spPr/>
      <dgm:t>
        <a:bodyPr/>
        <a:lstStyle/>
        <a:p>
          <a:r>
            <a:rPr lang="en-US" dirty="0"/>
            <a:t>Collaboration	</a:t>
          </a:r>
        </a:p>
      </dgm:t>
    </dgm:pt>
    <dgm:pt modelId="{551E2BC4-322B-4917-80F0-6F289DD131BD}" type="parTrans" cxnId="{87998FD1-A301-4733-9331-1795CC56534D}">
      <dgm:prSet/>
      <dgm:spPr/>
      <dgm:t>
        <a:bodyPr/>
        <a:lstStyle/>
        <a:p>
          <a:endParaRPr lang="en-US"/>
        </a:p>
      </dgm:t>
    </dgm:pt>
    <dgm:pt modelId="{BCD89840-710B-41CC-80E1-A699FA6BF644}" type="sibTrans" cxnId="{87998FD1-A301-4733-9331-1795CC56534D}">
      <dgm:prSet/>
      <dgm:spPr/>
      <dgm:t>
        <a:bodyPr/>
        <a:lstStyle/>
        <a:p>
          <a:endParaRPr lang="en-US"/>
        </a:p>
      </dgm:t>
    </dgm:pt>
    <dgm:pt modelId="{9252A2D7-ECD4-458F-B2BB-B6333EF341C4}">
      <dgm:prSet phldrT="[Text]"/>
      <dgm:spPr/>
      <dgm:t>
        <a:bodyPr/>
        <a:lstStyle/>
        <a:p>
          <a:r>
            <a:rPr lang="en-US" dirty="0"/>
            <a:t>Knowledge</a:t>
          </a:r>
        </a:p>
      </dgm:t>
    </dgm:pt>
    <dgm:pt modelId="{311917B2-9CA5-4AEA-A561-283F36BA9267}" type="parTrans" cxnId="{0A72A02A-BAE1-48AC-B158-111E2F363615}">
      <dgm:prSet/>
      <dgm:spPr/>
      <dgm:t>
        <a:bodyPr/>
        <a:lstStyle/>
        <a:p>
          <a:endParaRPr lang="en-US"/>
        </a:p>
      </dgm:t>
    </dgm:pt>
    <dgm:pt modelId="{61B195D9-EB3C-4802-A6AB-664066A6DE01}" type="sibTrans" cxnId="{0A72A02A-BAE1-48AC-B158-111E2F363615}">
      <dgm:prSet/>
      <dgm:spPr/>
      <dgm:t>
        <a:bodyPr/>
        <a:lstStyle/>
        <a:p>
          <a:endParaRPr lang="en-US"/>
        </a:p>
      </dgm:t>
    </dgm:pt>
    <dgm:pt modelId="{E577C89B-FE67-4FD5-B67B-A9D2B5CF35FB}">
      <dgm:prSet phldrT="[Text]"/>
      <dgm:spPr/>
      <dgm:t>
        <a:bodyPr/>
        <a:lstStyle/>
        <a:p>
          <a:r>
            <a:rPr lang="en-US" dirty="0"/>
            <a:t>Commitment</a:t>
          </a:r>
        </a:p>
      </dgm:t>
    </dgm:pt>
    <dgm:pt modelId="{C1215F53-183B-4576-9940-C093E9334C1D}" type="parTrans" cxnId="{1EF02D92-F5CE-4D6F-8A0D-BEE4E9168B61}">
      <dgm:prSet/>
      <dgm:spPr/>
      <dgm:t>
        <a:bodyPr/>
        <a:lstStyle/>
        <a:p>
          <a:endParaRPr lang="en-US"/>
        </a:p>
      </dgm:t>
    </dgm:pt>
    <dgm:pt modelId="{895F126D-CBF0-4835-ACDB-7CA05B5379BC}" type="sibTrans" cxnId="{1EF02D92-F5CE-4D6F-8A0D-BEE4E9168B61}">
      <dgm:prSet/>
      <dgm:spPr/>
      <dgm:t>
        <a:bodyPr/>
        <a:lstStyle/>
        <a:p>
          <a:endParaRPr lang="en-US"/>
        </a:p>
      </dgm:t>
    </dgm:pt>
    <dgm:pt modelId="{7DB892B2-0E0D-420C-B451-7722D28313F7}">
      <dgm:prSet phldrT="[Text]"/>
      <dgm:spPr/>
      <dgm:t>
        <a:bodyPr/>
        <a:lstStyle/>
        <a:p>
          <a:r>
            <a:rPr lang="en-US" dirty="0"/>
            <a:t>Review</a:t>
          </a:r>
        </a:p>
      </dgm:t>
    </dgm:pt>
    <dgm:pt modelId="{76A5E238-62E3-48E2-B973-3966EC01419B}" type="parTrans" cxnId="{9C8D409F-E410-4D31-9461-8DF8B8961623}">
      <dgm:prSet/>
      <dgm:spPr/>
      <dgm:t>
        <a:bodyPr/>
        <a:lstStyle/>
        <a:p>
          <a:endParaRPr lang="en-US"/>
        </a:p>
      </dgm:t>
    </dgm:pt>
    <dgm:pt modelId="{5BF1F0BD-2C92-4CA1-93CD-3EA2E09F4EE2}" type="sibTrans" cxnId="{9C8D409F-E410-4D31-9461-8DF8B8961623}">
      <dgm:prSet/>
      <dgm:spPr/>
      <dgm:t>
        <a:bodyPr/>
        <a:lstStyle/>
        <a:p>
          <a:endParaRPr lang="en-US"/>
        </a:p>
      </dgm:t>
    </dgm:pt>
    <dgm:pt modelId="{A8B5C593-2600-4315-B018-EFD4BB48662D}" type="pres">
      <dgm:prSet presAssocID="{1F0FB2EE-4143-43D1-817A-9730FE873531}" presName="vert0" presStyleCnt="0">
        <dgm:presLayoutVars>
          <dgm:dir/>
          <dgm:animOne val="branch"/>
          <dgm:animLvl val="lvl"/>
        </dgm:presLayoutVars>
      </dgm:prSet>
      <dgm:spPr/>
    </dgm:pt>
    <dgm:pt modelId="{4E5D4DC7-0AA9-4404-BDF8-C340E7A3D6DB}" type="pres">
      <dgm:prSet presAssocID="{1A066BF7-810B-498E-9B71-4BE604C35145}" presName="thickLine" presStyleLbl="alignNode1" presStyleIdx="0" presStyleCnt="4"/>
      <dgm:spPr/>
    </dgm:pt>
    <dgm:pt modelId="{9EC4F640-8B2B-484C-83E3-25A067A0EC21}" type="pres">
      <dgm:prSet presAssocID="{1A066BF7-810B-498E-9B71-4BE604C35145}" presName="horz1" presStyleCnt="0"/>
      <dgm:spPr/>
    </dgm:pt>
    <dgm:pt modelId="{F038F594-D77A-439F-84C6-E802AF78709F}" type="pres">
      <dgm:prSet presAssocID="{1A066BF7-810B-498E-9B71-4BE604C35145}" presName="tx1" presStyleLbl="revTx" presStyleIdx="0" presStyleCnt="4"/>
      <dgm:spPr/>
    </dgm:pt>
    <dgm:pt modelId="{EE4D8814-3558-4E40-8D99-AC32BEE0DD64}" type="pres">
      <dgm:prSet presAssocID="{1A066BF7-810B-498E-9B71-4BE604C35145}" presName="vert1" presStyleCnt="0"/>
      <dgm:spPr/>
    </dgm:pt>
    <dgm:pt modelId="{8A7C06E9-0A9B-431E-9F54-88393D6857A0}" type="pres">
      <dgm:prSet presAssocID="{9252A2D7-ECD4-458F-B2BB-B6333EF341C4}" presName="thickLine" presStyleLbl="alignNode1" presStyleIdx="1" presStyleCnt="4"/>
      <dgm:spPr/>
    </dgm:pt>
    <dgm:pt modelId="{018273C9-09FC-489C-927F-BF06FA6CF35A}" type="pres">
      <dgm:prSet presAssocID="{9252A2D7-ECD4-458F-B2BB-B6333EF341C4}" presName="horz1" presStyleCnt="0"/>
      <dgm:spPr/>
    </dgm:pt>
    <dgm:pt modelId="{02B4697D-E564-4A23-A315-E348546CEB52}" type="pres">
      <dgm:prSet presAssocID="{9252A2D7-ECD4-458F-B2BB-B6333EF341C4}" presName="tx1" presStyleLbl="revTx" presStyleIdx="1" presStyleCnt="4"/>
      <dgm:spPr/>
    </dgm:pt>
    <dgm:pt modelId="{C1EF29E9-0671-48A5-9008-6936779DEB3E}" type="pres">
      <dgm:prSet presAssocID="{9252A2D7-ECD4-458F-B2BB-B6333EF341C4}" presName="vert1" presStyleCnt="0"/>
      <dgm:spPr/>
    </dgm:pt>
    <dgm:pt modelId="{5CC512A9-39C4-4364-8E02-C7A34F1794FD}" type="pres">
      <dgm:prSet presAssocID="{E577C89B-FE67-4FD5-B67B-A9D2B5CF35FB}" presName="thickLine" presStyleLbl="alignNode1" presStyleIdx="2" presStyleCnt="4"/>
      <dgm:spPr/>
    </dgm:pt>
    <dgm:pt modelId="{1D2FC4E3-2089-4578-B804-6AACBF8BAA22}" type="pres">
      <dgm:prSet presAssocID="{E577C89B-FE67-4FD5-B67B-A9D2B5CF35FB}" presName="horz1" presStyleCnt="0"/>
      <dgm:spPr/>
    </dgm:pt>
    <dgm:pt modelId="{2E2F6B3A-8D3C-467E-9FF8-8740F7F8D3AE}" type="pres">
      <dgm:prSet presAssocID="{E577C89B-FE67-4FD5-B67B-A9D2B5CF35FB}" presName="tx1" presStyleLbl="revTx" presStyleIdx="2" presStyleCnt="4"/>
      <dgm:spPr/>
    </dgm:pt>
    <dgm:pt modelId="{9404F76E-03E6-4E24-A87C-BCEDCB83BD51}" type="pres">
      <dgm:prSet presAssocID="{E577C89B-FE67-4FD5-B67B-A9D2B5CF35FB}" presName="vert1" presStyleCnt="0"/>
      <dgm:spPr/>
    </dgm:pt>
    <dgm:pt modelId="{8B8BD040-7514-47E3-9ADE-9FCCA10CE7AF}" type="pres">
      <dgm:prSet presAssocID="{7DB892B2-0E0D-420C-B451-7722D28313F7}" presName="thickLine" presStyleLbl="alignNode1" presStyleIdx="3" presStyleCnt="4"/>
      <dgm:spPr/>
    </dgm:pt>
    <dgm:pt modelId="{942B1D57-AD10-4CD4-9E28-93081B09CFED}" type="pres">
      <dgm:prSet presAssocID="{7DB892B2-0E0D-420C-B451-7722D28313F7}" presName="horz1" presStyleCnt="0"/>
      <dgm:spPr/>
    </dgm:pt>
    <dgm:pt modelId="{DC31A609-7BB1-419A-A6DB-CBF9940A2916}" type="pres">
      <dgm:prSet presAssocID="{7DB892B2-0E0D-420C-B451-7722D28313F7}" presName="tx1" presStyleLbl="revTx" presStyleIdx="3" presStyleCnt="4"/>
      <dgm:spPr/>
    </dgm:pt>
    <dgm:pt modelId="{2E16A61B-A63B-4CE9-BFBF-5A049732AE50}" type="pres">
      <dgm:prSet presAssocID="{7DB892B2-0E0D-420C-B451-7722D28313F7}" presName="vert1" presStyleCnt="0"/>
      <dgm:spPr/>
    </dgm:pt>
  </dgm:ptLst>
  <dgm:cxnLst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5065F276-983F-49EE-A57A-1965DB3D3D62}" type="presOf" srcId="{9252A2D7-ECD4-458F-B2BB-B6333EF341C4}" destId="{02B4697D-E564-4A23-A315-E348546CEB52}" srcOrd="0" destOrd="0" presId="urn:microsoft.com/office/officeart/2008/layout/LinedList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D288A1A1-8303-471D-877E-202D84BF41CE}" type="presOf" srcId="{7DB892B2-0E0D-420C-B451-7722D28313F7}" destId="{DC31A609-7BB1-419A-A6DB-CBF9940A2916}" srcOrd="0" destOrd="0" presId="urn:microsoft.com/office/officeart/2008/layout/LinedList"/>
    <dgm:cxn modelId="{DE3ED4B5-49D5-491C-B498-D32710BAAA45}" type="presOf" srcId="{1A066BF7-810B-498E-9B71-4BE604C35145}" destId="{F038F594-D77A-439F-84C6-E802AF78709F}" srcOrd="0" destOrd="0" presId="urn:microsoft.com/office/officeart/2008/layout/LinedList"/>
    <dgm:cxn modelId="{1BC65EC7-61F2-4E97-88C8-15465609AC8A}" type="presOf" srcId="{1F0FB2EE-4143-43D1-817A-9730FE873531}" destId="{A8B5C593-2600-4315-B018-EFD4BB48662D}" srcOrd="0" destOrd="0" presId="urn:microsoft.com/office/officeart/2008/layout/LinedList"/>
    <dgm:cxn modelId="{255597C9-5DB4-4226-A64A-94E47DF0C90B}" type="presOf" srcId="{E577C89B-FE67-4FD5-B67B-A9D2B5CF35FB}" destId="{2E2F6B3A-8D3C-467E-9FF8-8740F7F8D3AE}" srcOrd="0" destOrd="0" presId="urn:microsoft.com/office/officeart/2008/layout/LinedList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62493A76-A44F-4D0D-8AF2-A47256A917FA}" type="presParOf" srcId="{A8B5C593-2600-4315-B018-EFD4BB48662D}" destId="{4E5D4DC7-0AA9-4404-BDF8-C340E7A3D6DB}" srcOrd="0" destOrd="0" presId="urn:microsoft.com/office/officeart/2008/layout/LinedList"/>
    <dgm:cxn modelId="{BC189EC6-32AB-4BC3-B12B-2B4FDEAFE2E1}" type="presParOf" srcId="{A8B5C593-2600-4315-B018-EFD4BB48662D}" destId="{9EC4F640-8B2B-484C-83E3-25A067A0EC21}" srcOrd="1" destOrd="0" presId="urn:microsoft.com/office/officeart/2008/layout/LinedList"/>
    <dgm:cxn modelId="{CE158999-B933-417A-B6AD-EBF9E7852356}" type="presParOf" srcId="{9EC4F640-8B2B-484C-83E3-25A067A0EC21}" destId="{F038F594-D77A-439F-84C6-E802AF78709F}" srcOrd="0" destOrd="0" presId="urn:microsoft.com/office/officeart/2008/layout/LinedList"/>
    <dgm:cxn modelId="{63350B19-F8F0-4BDE-9CAB-98BDEDF189C0}" type="presParOf" srcId="{9EC4F640-8B2B-484C-83E3-25A067A0EC21}" destId="{EE4D8814-3558-4E40-8D99-AC32BEE0DD64}" srcOrd="1" destOrd="0" presId="urn:microsoft.com/office/officeart/2008/layout/LinedList"/>
    <dgm:cxn modelId="{5CA04224-A9EE-4258-ADD7-19DC7DBE4F09}" type="presParOf" srcId="{A8B5C593-2600-4315-B018-EFD4BB48662D}" destId="{8A7C06E9-0A9B-431E-9F54-88393D6857A0}" srcOrd="2" destOrd="0" presId="urn:microsoft.com/office/officeart/2008/layout/LinedList"/>
    <dgm:cxn modelId="{0C422DF4-5A50-49D6-94D6-3D0074774526}" type="presParOf" srcId="{A8B5C593-2600-4315-B018-EFD4BB48662D}" destId="{018273C9-09FC-489C-927F-BF06FA6CF35A}" srcOrd="3" destOrd="0" presId="urn:microsoft.com/office/officeart/2008/layout/LinedList"/>
    <dgm:cxn modelId="{9F0A19BF-25E7-4562-B3A5-8787A856BC77}" type="presParOf" srcId="{018273C9-09FC-489C-927F-BF06FA6CF35A}" destId="{02B4697D-E564-4A23-A315-E348546CEB52}" srcOrd="0" destOrd="0" presId="urn:microsoft.com/office/officeart/2008/layout/LinedList"/>
    <dgm:cxn modelId="{48666E88-C060-4BB4-9D3F-10B0EF1514D2}" type="presParOf" srcId="{018273C9-09FC-489C-927F-BF06FA6CF35A}" destId="{C1EF29E9-0671-48A5-9008-6936779DEB3E}" srcOrd="1" destOrd="0" presId="urn:microsoft.com/office/officeart/2008/layout/LinedList"/>
    <dgm:cxn modelId="{054544FA-6061-4A84-8103-3D8664905F03}" type="presParOf" srcId="{A8B5C593-2600-4315-B018-EFD4BB48662D}" destId="{5CC512A9-39C4-4364-8E02-C7A34F1794FD}" srcOrd="4" destOrd="0" presId="urn:microsoft.com/office/officeart/2008/layout/LinedList"/>
    <dgm:cxn modelId="{440609BC-79A3-47DE-A25D-50F50C59561B}" type="presParOf" srcId="{A8B5C593-2600-4315-B018-EFD4BB48662D}" destId="{1D2FC4E3-2089-4578-B804-6AACBF8BAA22}" srcOrd="5" destOrd="0" presId="urn:microsoft.com/office/officeart/2008/layout/LinedList"/>
    <dgm:cxn modelId="{41D67DBA-0B00-478C-86CA-779A4A616284}" type="presParOf" srcId="{1D2FC4E3-2089-4578-B804-6AACBF8BAA22}" destId="{2E2F6B3A-8D3C-467E-9FF8-8740F7F8D3AE}" srcOrd="0" destOrd="0" presId="urn:microsoft.com/office/officeart/2008/layout/LinedList"/>
    <dgm:cxn modelId="{ED1AE226-C8D7-44DE-90DF-0AD0E53EFC09}" type="presParOf" srcId="{1D2FC4E3-2089-4578-B804-6AACBF8BAA22}" destId="{9404F76E-03E6-4E24-A87C-BCEDCB83BD51}" srcOrd="1" destOrd="0" presId="urn:microsoft.com/office/officeart/2008/layout/LinedList"/>
    <dgm:cxn modelId="{A1BF6FCD-B96B-470F-A890-E4736F50CA9E}" type="presParOf" srcId="{A8B5C593-2600-4315-B018-EFD4BB48662D}" destId="{8B8BD040-7514-47E3-9ADE-9FCCA10CE7AF}" srcOrd="6" destOrd="0" presId="urn:microsoft.com/office/officeart/2008/layout/LinedList"/>
    <dgm:cxn modelId="{610A2585-90C9-4239-81DF-5B9DB0CAFE2F}" type="presParOf" srcId="{A8B5C593-2600-4315-B018-EFD4BB48662D}" destId="{942B1D57-AD10-4CD4-9E28-93081B09CFED}" srcOrd="7" destOrd="0" presId="urn:microsoft.com/office/officeart/2008/layout/LinedList"/>
    <dgm:cxn modelId="{2FA84935-CFAE-4C81-B3F0-75B2692FB5E9}" type="presParOf" srcId="{942B1D57-AD10-4CD4-9E28-93081B09CFED}" destId="{DC31A609-7BB1-419A-A6DB-CBF9940A2916}" srcOrd="0" destOrd="0" presId="urn:microsoft.com/office/officeart/2008/layout/LinedList"/>
    <dgm:cxn modelId="{32CE6AE1-93FD-4931-8595-9256C61C0B78}" type="presParOf" srcId="{942B1D57-AD10-4CD4-9E28-93081B09CFED}" destId="{2E16A61B-A63B-4CE9-BFBF-5A049732AE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D4DC7-0AA9-4404-BDF8-C340E7A3D6DB}">
      <dsp:nvSpPr>
        <dsp:cNvPr id="0" name=""/>
        <dsp:cNvSpPr/>
      </dsp:nvSpPr>
      <dsp:spPr>
        <a:xfrm>
          <a:off x="0" y="0"/>
          <a:ext cx="394741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38F594-D77A-439F-84C6-E802AF78709F}">
      <dsp:nvSpPr>
        <dsp:cNvPr id="0" name=""/>
        <dsp:cNvSpPr/>
      </dsp:nvSpPr>
      <dsp:spPr>
        <a:xfrm>
          <a:off x="0" y="0"/>
          <a:ext cx="3947418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Collaboration	</a:t>
          </a:r>
        </a:p>
      </dsp:txBody>
      <dsp:txXfrm>
        <a:off x="0" y="0"/>
        <a:ext cx="3947418" cy="1280159"/>
      </dsp:txXfrm>
    </dsp:sp>
    <dsp:sp modelId="{8A7C06E9-0A9B-431E-9F54-88393D6857A0}">
      <dsp:nvSpPr>
        <dsp:cNvPr id="0" name=""/>
        <dsp:cNvSpPr/>
      </dsp:nvSpPr>
      <dsp:spPr>
        <a:xfrm>
          <a:off x="0" y="1280160"/>
          <a:ext cx="394741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B4697D-E564-4A23-A315-E348546CEB52}">
      <dsp:nvSpPr>
        <dsp:cNvPr id="0" name=""/>
        <dsp:cNvSpPr/>
      </dsp:nvSpPr>
      <dsp:spPr>
        <a:xfrm>
          <a:off x="0" y="1280159"/>
          <a:ext cx="3947418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Knowledge</a:t>
          </a:r>
        </a:p>
      </dsp:txBody>
      <dsp:txXfrm>
        <a:off x="0" y="1280159"/>
        <a:ext cx="3947418" cy="1280159"/>
      </dsp:txXfrm>
    </dsp:sp>
    <dsp:sp modelId="{5CC512A9-39C4-4364-8E02-C7A34F1794FD}">
      <dsp:nvSpPr>
        <dsp:cNvPr id="0" name=""/>
        <dsp:cNvSpPr/>
      </dsp:nvSpPr>
      <dsp:spPr>
        <a:xfrm>
          <a:off x="0" y="2560320"/>
          <a:ext cx="394741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2F6B3A-8D3C-467E-9FF8-8740F7F8D3AE}">
      <dsp:nvSpPr>
        <dsp:cNvPr id="0" name=""/>
        <dsp:cNvSpPr/>
      </dsp:nvSpPr>
      <dsp:spPr>
        <a:xfrm>
          <a:off x="0" y="2560319"/>
          <a:ext cx="3947418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Commitment</a:t>
          </a:r>
        </a:p>
      </dsp:txBody>
      <dsp:txXfrm>
        <a:off x="0" y="2560319"/>
        <a:ext cx="3947418" cy="1280159"/>
      </dsp:txXfrm>
    </dsp:sp>
    <dsp:sp modelId="{8B8BD040-7514-47E3-9ADE-9FCCA10CE7AF}">
      <dsp:nvSpPr>
        <dsp:cNvPr id="0" name=""/>
        <dsp:cNvSpPr/>
      </dsp:nvSpPr>
      <dsp:spPr>
        <a:xfrm>
          <a:off x="0" y="3840480"/>
          <a:ext cx="394741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31A609-7BB1-419A-A6DB-CBF9940A2916}">
      <dsp:nvSpPr>
        <dsp:cNvPr id="0" name=""/>
        <dsp:cNvSpPr/>
      </dsp:nvSpPr>
      <dsp:spPr>
        <a:xfrm>
          <a:off x="0" y="3840479"/>
          <a:ext cx="3947418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Review</a:t>
          </a:r>
        </a:p>
      </dsp:txBody>
      <dsp:txXfrm>
        <a:off x="0" y="3840479"/>
        <a:ext cx="3947418" cy="1280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9A7646-64A1-4BED-BA0B-77C27DE51A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BEFC0-5AA8-4302-B8B2-9ACD77A2E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2F98B-3DC8-431B-BBBF-B7C2B94E730B}" type="datetimeFigureOut">
              <a:rPr lang="en-US" smtClean="0"/>
              <a:t>8/4/2021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656EA-4150-44D1-821F-53CA0DBA1A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84F06-C917-4D16-B46F-633E54CA49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F4691-38BC-4357-BA2E-AC7731A10A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60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300D2-6E0D-49B5-9AB1-C6683F5C846D}" type="datetimeFigureOut">
              <a:rPr lang="en-US" smtClean="0"/>
              <a:t>8/4/2021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25FD9-6782-4777-BD37-B8EEBEF1E4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1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35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1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3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2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2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9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061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98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9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9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6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9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1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792" y="3971924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616" y="3971925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0240" y="3971924"/>
            <a:ext cx="2458230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ep_fryin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regon.gov/ode/learning-options/CTE/resources/Pages/Industry-Recognized-Credentials.aspx" TargetMode="Externa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go.roguecc.edu/department/workforce-training/osha-training" TargetMode="External"/><Relationship Id="rId7" Type="http://schemas.openxmlformats.org/officeDocument/2006/relationships/hyperlink" Target="https://www.chemeketa.edu/programs-classes/program-finder/apprenticeship/pre-apprenticeship-progra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osha.oregon.gov/Pages/topics/young-worker.aspx" TargetMode="External"/><Relationship Id="rId3" Type="http://schemas.openxmlformats.org/officeDocument/2006/relationships/image" Target="../media/image22.jpeg"/><Relationship Id="rId7" Type="http://schemas.openxmlformats.org/officeDocument/2006/relationships/hyperlink" Target="https://youngworkers.org/our-materials/teacher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niosh/docs/2004-101/pdfs/safe.pdf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helps_paula@salkeiz.k12.or.us" TargetMode="External"/><Relationship Id="rId4" Type="http://schemas.openxmlformats.org/officeDocument/2006/relationships/hyperlink" Target="mailto:spearman-eskelsen_nichole@salkeiz.k12.or.u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69841E-71E7-4F51-8E6F-5E8A5E37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lans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4B067E-A161-4B29-A8FA-FEEB1944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67379"/>
            <a:ext cx="3685070" cy="3255264"/>
          </a:xfrm>
        </p:spPr>
        <p:txBody>
          <a:bodyPr>
            <a:normAutofit/>
          </a:bodyPr>
          <a:lstStyle/>
          <a:p>
            <a:r>
              <a:rPr lang="en-US" sz="4800" dirty="0"/>
              <a:t>Career Technical Education</a:t>
            </a:r>
            <a:br>
              <a:rPr lang="en-US" sz="4800" dirty="0"/>
            </a:br>
            <a:r>
              <a:rPr lang="en-US" sz="4800" dirty="0"/>
              <a:t>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010634"/>
            <a:ext cx="3685070" cy="1913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guide for Career Technical Education courses.</a:t>
            </a:r>
          </a:p>
          <a:p>
            <a:r>
              <a:rPr lang="en-US" dirty="0"/>
              <a:t>Presented by: Nichole Spearman-Eskelsen and Paula Phelps of Salem Keizer Public Schools 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0C741F-0826-4AB6-A92E-AB4EB502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5828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265223DC-DE57-4869-AD6A-1A58EF281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" b="13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66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10875C1-007B-4C82-ABEB-347319FB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orking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/>
          <a:stretch/>
        </p:blipFill>
        <p:spPr>
          <a:xfrm>
            <a:off x="20" y="449384"/>
            <a:ext cx="12188932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2F14D3C-F5C1-46E0-84D4-C16EC72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0771" y="1200756"/>
            <a:ext cx="7315200" cy="2170880"/>
          </a:xfrm>
        </p:spPr>
        <p:txBody>
          <a:bodyPr>
            <a:normAutofit/>
          </a:bodyPr>
          <a:lstStyle/>
          <a:p>
            <a:r>
              <a:rPr lang="en-US" dirty="0"/>
              <a:t>Knowledge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083A9-53C1-4358-80D7-727411C1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0215" y="3683554"/>
            <a:ext cx="9503506" cy="5334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Mutual understanding of program equipment and goals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Mutual understanding of safety protocols and legal requirements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128101-8127-4BEB-A4BB-3B530DD4F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5946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66321-4C3C-461D-A6E2-B912D0BE1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>
            <a:normAutofit/>
          </a:bodyPr>
          <a:lstStyle/>
          <a:p>
            <a:pPr algn="r"/>
            <a:r>
              <a:rPr lang="en-US" sz="4400" dirty="0"/>
              <a:t>Why a deep fryer??</a:t>
            </a:r>
          </a:p>
        </p:txBody>
      </p:sp>
      <p:pic>
        <p:nvPicPr>
          <p:cNvPr id="4" name="Picture 4" descr="A picture containing indoor, person, food, dish&#10;&#10;Description automatically generated">
            <a:extLst>
              <a:ext uri="{FF2B5EF4-FFF2-40B4-BE49-F238E27FC236}">
                <a16:creationId xmlns:a16="http://schemas.microsoft.com/office/drawing/2014/main" id="{366A6F5A-2C21-445F-86FB-A025CBA96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69543" y="633927"/>
            <a:ext cx="4084142" cy="2726165"/>
          </a:xfrm>
          <a:prstGeom prst="rect">
            <a:avLst/>
          </a:prstGeom>
        </p:spPr>
      </p:pic>
      <p:pic>
        <p:nvPicPr>
          <p:cNvPr id="16" name="Graphic 15" descr="Users">
            <a:extLst>
              <a:ext uri="{FF2B5EF4-FFF2-40B4-BE49-F238E27FC236}">
                <a16:creationId xmlns:a16="http://schemas.microsoft.com/office/drawing/2014/main" id="{C91FD715-97D8-4E61-ADD5-A1FD3CAE3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8316" y="633927"/>
            <a:ext cx="2726165" cy="27261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D7850-BA56-4B85-9A34-38FF197E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4049485"/>
            <a:ext cx="4846151" cy="1883229"/>
          </a:xfrm>
        </p:spPr>
        <p:txBody>
          <a:bodyPr>
            <a:normAutofit/>
          </a:bodyPr>
          <a:lstStyle/>
          <a:p>
            <a:endParaRPr lang="en-US" sz="18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2F1D9-25A4-4874-A5E3-B94524A6B86D}"/>
              </a:ext>
            </a:extLst>
          </p:cNvPr>
          <p:cNvSpPr txBox="1"/>
          <p:nvPr/>
        </p:nvSpPr>
        <p:spPr>
          <a:xfrm>
            <a:off x="2870419" y="3179575"/>
            <a:ext cx="2983266" cy="20005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366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orking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/>
          </a:bodyPr>
          <a:lstStyle/>
          <a:p>
            <a:r>
              <a:rPr lang="en-US" dirty="0"/>
              <a:t>Commitment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083A9-53C1-4358-80D7-727411C1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" y="3936141"/>
            <a:ext cx="9991968" cy="2159859"/>
          </a:xfrm>
        </p:spPr>
        <p:txBody>
          <a:bodyPr>
            <a:normAutofit/>
          </a:bodyPr>
          <a:lstStyle/>
          <a:p>
            <a:r>
              <a:rPr lang="en-US" b="1" dirty="0"/>
              <a:t>All participants committed to student success</a:t>
            </a:r>
          </a:p>
          <a:p>
            <a:r>
              <a:rPr lang="en-US" b="1" dirty="0"/>
              <a:t>All participants committed mutually agreed upon protocols and processes</a:t>
            </a:r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pPr marL="457200" indent="-457200">
              <a:buAutoNum type="arabicPeriod"/>
            </a:pP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456118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6">
            <a:extLst>
              <a:ext uri="{FF2B5EF4-FFF2-40B4-BE49-F238E27FC236}">
                <a16:creationId xmlns:a16="http://schemas.microsoft.com/office/drawing/2014/main" id="{681577AD-DA5F-48B3-8FB9-5199BA9E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5350"/>
            <a:ext cx="4642228" cy="533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66321-4C3C-461D-A6E2-B912D0BE1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4215545"/>
          </a:xfrm>
        </p:spPr>
        <p:txBody>
          <a:bodyPr>
            <a:normAutofit/>
          </a:bodyPr>
          <a:lstStyle/>
          <a:p>
            <a:r>
              <a:rPr lang="en-US" sz="5900" dirty="0"/>
              <a:t>Written </a:t>
            </a:r>
            <a:br>
              <a:rPr lang="en-US" sz="5900" dirty="0"/>
            </a:br>
            <a:r>
              <a:rPr lang="en-US" sz="5900" dirty="0"/>
              <a:t>Safety</a:t>
            </a:r>
            <a:br>
              <a:rPr lang="en-US" sz="5900" dirty="0"/>
            </a:br>
            <a:r>
              <a:rPr lang="en-US" sz="5900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D7850-BA56-4B85-9A34-38FF197E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1518618"/>
            <a:ext cx="4016116" cy="4266363"/>
          </a:xfrm>
        </p:spPr>
        <p:txBody>
          <a:bodyPr anchor="t">
            <a:normAutofit/>
          </a:bodyPr>
          <a:lstStyle/>
          <a:p>
            <a:endParaRPr lang="en-US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66A6F5A-2C21-445F-86FB-A025CBA96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76" y="-90323"/>
            <a:ext cx="5300003" cy="69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68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orking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083A9-53C1-4358-80D7-727411C1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323" y="3737402"/>
            <a:ext cx="7315200" cy="21305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Review the Safety Plan in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Celebrate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959941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prstGeom prst="rect">
            <a:avLst/>
          </a:prstGeom>
          <a:solidFill>
            <a:srgbClr val="878A8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66321-4C3C-461D-A6E2-B912D0BE1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9122300" cy="1883228"/>
          </a:xfrm>
        </p:spPr>
        <p:txBody>
          <a:bodyPr>
            <a:normAutofit/>
          </a:bodyPr>
          <a:lstStyle/>
          <a:p>
            <a:pPr algn="ctr"/>
            <a:r>
              <a:rPr lang="en-US" sz="4100" dirty="0"/>
              <a:t> </a:t>
            </a:r>
            <a:br>
              <a:rPr lang="en-US" sz="4100" dirty="0"/>
            </a:br>
            <a:br>
              <a:rPr lang="en-US" sz="4100" dirty="0"/>
            </a:br>
            <a:r>
              <a:rPr lang="en-US" sz="4100" dirty="0"/>
              <a:t> </a:t>
            </a:r>
            <a:r>
              <a:rPr lang="en-US" sz="4100" dirty="0">
                <a:sym typeface="Wingdings" panose="05000000000000000000" pitchFamily="2" charset="2"/>
              </a:rPr>
              <a:t>Celebration of  CTE programs</a:t>
            </a:r>
            <a:endParaRPr lang="en-US" sz="410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54BBDB-FAC5-4B84-93DC-EBE6322F2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28" y="638175"/>
            <a:ext cx="3331905" cy="24989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91FD715-97D8-4E61-ADD5-A1FD3CAE3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00321" y="638175"/>
            <a:ext cx="3331905" cy="24989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6A6F5A-2C21-445F-86FB-A025CBA96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516425" y="692063"/>
            <a:ext cx="3260054" cy="2445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D7850-BA56-4B85-9A34-38FF197E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3966141"/>
            <a:ext cx="4846151" cy="2049918"/>
          </a:xfrm>
        </p:spPr>
        <p:txBody>
          <a:bodyPr>
            <a:normAutofit/>
          </a:bodyPr>
          <a:lstStyle/>
          <a:p>
            <a:endParaRPr lang="en-US" sz="1800" b="1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4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orking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/>
          </a:bodyPr>
          <a:lstStyle/>
          <a:p>
            <a:r>
              <a:rPr lang="en-US" dirty="0"/>
              <a:t>What's Next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083A9-53C1-4358-80D7-727411C1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323" y="3737402"/>
            <a:ext cx="7315200" cy="12220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Reactive to Proactive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6923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rgbClr val="878A8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06" y="4932780"/>
            <a:ext cx="11207323" cy="6944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600" spc="-100" dirty="0"/>
              <a:t>FUTURE PLANS</a:t>
            </a:r>
          </a:p>
        </p:txBody>
      </p:sp>
      <p:pic>
        <p:nvPicPr>
          <p:cNvPr id="38" name="Graphic 37" descr="Education">
            <a:extLst>
              <a:ext uri="{FF2B5EF4-FFF2-40B4-BE49-F238E27FC236}">
                <a16:creationId xmlns:a16="http://schemas.microsoft.com/office/drawing/2014/main" id="{4D22BFEE-01BF-4579-B376-CF6CEB636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8459" y="-289250"/>
            <a:ext cx="3331905" cy="333190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E545F55-6FB0-4462-B081-BFC101298262}"/>
              </a:ext>
            </a:extLst>
          </p:cNvPr>
          <p:cNvSpPr/>
          <p:nvPr/>
        </p:nvSpPr>
        <p:spPr>
          <a:xfrm>
            <a:off x="585875" y="2213683"/>
            <a:ext cx="4200767" cy="2012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6A0E45-68D5-4A11-8B76-7AEFC0FF6A1B}"/>
              </a:ext>
            </a:extLst>
          </p:cNvPr>
          <p:cNvSpPr/>
          <p:nvPr/>
        </p:nvSpPr>
        <p:spPr>
          <a:xfrm>
            <a:off x="252289" y="154596"/>
            <a:ext cx="3360614" cy="156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A8C9C-E634-4218-AFBC-B8ADFDB00AF6}"/>
              </a:ext>
            </a:extLst>
          </p:cNvPr>
          <p:cNvSpPr txBox="1"/>
          <p:nvPr/>
        </p:nvSpPr>
        <p:spPr>
          <a:xfrm>
            <a:off x="1091001" y="769086"/>
            <a:ext cx="20202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JOINT 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12BEA-5459-4F8A-975F-761513A04975}"/>
              </a:ext>
            </a:extLst>
          </p:cNvPr>
          <p:cNvSpPr txBox="1"/>
          <p:nvPr/>
        </p:nvSpPr>
        <p:spPr>
          <a:xfrm>
            <a:off x="948991" y="3043607"/>
            <a:ext cx="4276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STUDENT SAFETY COMMITTEES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B7E3C1-39A1-4779-8DE1-8EA1AFA441D1}"/>
              </a:ext>
            </a:extLst>
          </p:cNvPr>
          <p:cNvSpPr/>
          <p:nvPr/>
        </p:nvSpPr>
        <p:spPr>
          <a:xfrm>
            <a:off x="8369298" y="235802"/>
            <a:ext cx="3360614" cy="1563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496D57-368F-4D20-836F-07FC88DDE861}"/>
              </a:ext>
            </a:extLst>
          </p:cNvPr>
          <p:cNvSpPr txBox="1"/>
          <p:nvPr/>
        </p:nvSpPr>
        <p:spPr>
          <a:xfrm>
            <a:off x="8781535" y="811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PRE-APPROVAL PROCESS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E50B26-8F30-4968-8B13-D19181813675}"/>
              </a:ext>
            </a:extLst>
          </p:cNvPr>
          <p:cNvSpPr/>
          <p:nvPr/>
        </p:nvSpPr>
        <p:spPr>
          <a:xfrm>
            <a:off x="6951347" y="2184493"/>
            <a:ext cx="4200767" cy="2012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56154-DFF6-4812-B01C-6866B0C073B7}"/>
              </a:ext>
            </a:extLst>
          </p:cNvPr>
          <p:cNvSpPr txBox="1"/>
          <p:nvPr/>
        </p:nvSpPr>
        <p:spPr>
          <a:xfrm>
            <a:off x="7247767" y="2951498"/>
            <a:ext cx="4276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BUILD LONG TERM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564297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spc="-100" dirty="0"/>
              <a:t>INDUSTRY RECOGNIZED CREDENTIALS</a:t>
            </a:r>
          </a:p>
        </p:txBody>
      </p:sp>
      <p:pic>
        <p:nvPicPr>
          <p:cNvPr id="38" name="Graphic 37" descr="Education">
            <a:extLst>
              <a:ext uri="{FF2B5EF4-FFF2-40B4-BE49-F238E27FC236}">
                <a16:creationId xmlns:a16="http://schemas.microsoft.com/office/drawing/2014/main" id="{4D22BFEE-01BF-4579-B376-CF6CEB636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0229" y="484632"/>
            <a:ext cx="3556755" cy="35567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81D704-5026-42EB-9D2C-39B1627D6180}"/>
              </a:ext>
            </a:extLst>
          </p:cNvPr>
          <p:cNvSpPr txBox="1"/>
          <p:nvPr/>
        </p:nvSpPr>
        <p:spPr>
          <a:xfrm>
            <a:off x="816800" y="226921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Oregon Department of Education : Industry Recognized Credentials : High Quality Programs of Study : State of Oregon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66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990D-A581-493C-AF6B-73C830ADF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CTE is coming to a school near you….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FAC14-9634-4E1C-8A2E-8A21163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–background on how CTE is making a comeback</a:t>
            </a:r>
          </a:p>
          <a:p>
            <a:r>
              <a:rPr lang="en-US" dirty="0"/>
              <a:t>How to have a safe and successful CTE program</a:t>
            </a:r>
          </a:p>
        </p:txBody>
      </p:sp>
    </p:spTree>
    <p:extLst>
      <p:ext uri="{BB962C8B-B14F-4D97-AF65-F5344CB8AC3E}">
        <p14:creationId xmlns:p14="http://schemas.microsoft.com/office/powerpoint/2010/main" val="353002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spc="-100" dirty="0"/>
              <a:t>COMMUNITY COLLEGE PARTNERSHIPS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A2A9E8-927A-4C78-8103-E2967E720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22" y="108100"/>
            <a:ext cx="10180696" cy="542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hlinkClick r:id="rId3"/>
              </a:rPr>
              <a:t>https://go.roguecc.edu/department/workforce-training/osha-training</a:t>
            </a:r>
            <a:endParaRPr lang="en-US" sz="2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8" name="Graphic 37" descr="Education">
            <a:extLst>
              <a:ext uri="{FF2B5EF4-FFF2-40B4-BE49-F238E27FC236}">
                <a16:creationId xmlns:a16="http://schemas.microsoft.com/office/drawing/2014/main" id="{4D22BFEE-01BF-4579-B376-CF6CEB636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0229" y="484632"/>
            <a:ext cx="3556755" cy="3556755"/>
          </a:xfrm>
          <a:prstGeom prst="rect">
            <a:avLst/>
          </a:prstGeo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8C6CBCBB-F2A0-42C5-8FAD-92364C1ED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08" y="765823"/>
            <a:ext cx="2743200" cy="3548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9A8C9C-E634-4218-AFBC-B8ADFDB00AF6}"/>
              </a:ext>
            </a:extLst>
          </p:cNvPr>
          <p:cNvSpPr txBox="1"/>
          <p:nvPr/>
        </p:nvSpPr>
        <p:spPr>
          <a:xfrm>
            <a:off x="3288323" y="3718170"/>
            <a:ext cx="60158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7"/>
              </a:rPr>
              <a:t>https://www.chemeketa.edu/programs-classes/program-finder/apprenticeship/pre-apprenticeship-program/</a:t>
            </a:r>
            <a:endParaRPr lang="en-US" dirty="0"/>
          </a:p>
        </p:txBody>
      </p:sp>
      <p:pic>
        <p:nvPicPr>
          <p:cNvPr id="3" name="Picture 5" descr="Text, letter&#10;&#10;Description automatically generated">
            <a:extLst>
              <a:ext uri="{FF2B5EF4-FFF2-40B4-BE49-F238E27FC236}">
                <a16:creationId xmlns:a16="http://schemas.microsoft.com/office/drawing/2014/main" id="{77EDE5DF-C048-4DA5-84B5-A2F4D2C7DB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002" y="378469"/>
            <a:ext cx="2801815" cy="36099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38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B086509-1281-468A-AAAC-1BBEDAE75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A73850-2107-4E65-85FE-EDD3F45FC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2000"/>
            <a:ext cx="4053525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11" y="762375"/>
            <a:ext cx="3616348" cy="13226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100" dirty="0"/>
              <a:t>AVAILABLE RESOURCES</a:t>
            </a:r>
          </a:p>
        </p:txBody>
      </p:sp>
      <p:pic>
        <p:nvPicPr>
          <p:cNvPr id="8" name="Picture 9" descr="Text, letter&#10;&#10;Description automatically generated">
            <a:extLst>
              <a:ext uri="{FF2B5EF4-FFF2-40B4-BE49-F238E27FC236}">
                <a16:creationId xmlns:a16="http://schemas.microsoft.com/office/drawing/2014/main" id="{48AF90C8-2DB2-4FC4-A188-CF666B300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526" y="2325547"/>
            <a:ext cx="2617137" cy="3386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016973D-D3E5-49FB-82A5-BFED947E9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" t="4488" r="285" b="3297"/>
          <a:stretch/>
        </p:blipFill>
        <p:spPr>
          <a:xfrm>
            <a:off x="4378621" y="1033312"/>
            <a:ext cx="3142615" cy="39257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E696DFD-95C0-4FEC-A37D-66A1E70080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326"/>
          <a:stretch/>
        </p:blipFill>
        <p:spPr>
          <a:xfrm>
            <a:off x="8261630" y="994235"/>
            <a:ext cx="3611815" cy="3902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488CA-9B87-4198-A8AD-A664D4C82D73}"/>
              </a:ext>
            </a:extLst>
          </p:cNvPr>
          <p:cNvSpPr txBox="1"/>
          <p:nvPr/>
        </p:nvSpPr>
        <p:spPr>
          <a:xfrm>
            <a:off x="8075246" y="5261708"/>
            <a:ext cx="44821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https://www.cdc.gov/niosh/docs/2004-101/pdfs/safe.pdf</a:t>
            </a:r>
            <a:endParaRPr 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20010-65FB-4293-B507-94E145DF292F}"/>
              </a:ext>
            </a:extLst>
          </p:cNvPr>
          <p:cNvSpPr txBox="1"/>
          <p:nvPr/>
        </p:nvSpPr>
        <p:spPr>
          <a:xfrm>
            <a:off x="4108939" y="5183554"/>
            <a:ext cx="48435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7"/>
              </a:rPr>
              <a:t>https://youngworkers.org/our-materials/teachers/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6627A-1FC0-469B-902D-A07AA9841D0A}"/>
              </a:ext>
            </a:extLst>
          </p:cNvPr>
          <p:cNvSpPr txBox="1"/>
          <p:nvPr/>
        </p:nvSpPr>
        <p:spPr>
          <a:xfrm>
            <a:off x="4724400" y="3200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https://osha.oregon.gov/Pages/topics/young-worker.aspx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DAB2D-B548-4076-9CA3-5EEA5F90DCE6}"/>
              </a:ext>
            </a:extLst>
          </p:cNvPr>
          <p:cNvSpPr txBox="1"/>
          <p:nvPr/>
        </p:nvSpPr>
        <p:spPr>
          <a:xfrm>
            <a:off x="29673" y="6049352"/>
            <a:ext cx="59578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8"/>
              </a:rPr>
              <a:t>https://osha.oregon.gov/Pages/topics/young-worker.aspx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10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orking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73" y="584073"/>
            <a:ext cx="7315200" cy="2130552"/>
          </a:xfrm>
        </p:spPr>
        <p:txBody>
          <a:bodyPr>
            <a:normAutofit/>
          </a:bodyPr>
          <a:lstStyle/>
          <a:p>
            <a:r>
              <a:rPr lang="en-US" dirty="0"/>
              <a:t>CONTACT INFO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083A9-53C1-4358-80D7-727411C1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9553" y="3245277"/>
            <a:ext cx="8982075" cy="213055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We are happy to share resources and be thought partners with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Nichole Spearman-Eskelsen/ </a:t>
            </a:r>
            <a:r>
              <a:rPr lang="en-US" b="1" dirty="0">
                <a:hlinkClick r:id="rId4"/>
              </a:rPr>
              <a:t>spearman-eskelsen_nichole@salkeiz.k12.or.us/</a:t>
            </a:r>
            <a:r>
              <a:rPr lang="en-US" b="1" dirty="0"/>
              <a:t> </a:t>
            </a:r>
          </a:p>
          <a:p>
            <a:r>
              <a:rPr lang="en-US" b="1" dirty="0"/>
              <a:t>503.399.1990</a:t>
            </a:r>
          </a:p>
          <a:p>
            <a:r>
              <a:rPr lang="en-US" b="1" dirty="0"/>
              <a:t>Paula Phelps/ </a:t>
            </a:r>
            <a:r>
              <a:rPr lang="en-US" b="1" dirty="0">
                <a:hlinkClick r:id="rId5"/>
              </a:rPr>
              <a:t>phelps_paula@salkeiz.k12.or.us</a:t>
            </a:r>
            <a:endParaRPr lang="en-US" b="1" dirty="0"/>
          </a:p>
          <a:p>
            <a:r>
              <a:rPr lang="en-US" b="1" dirty="0"/>
              <a:t> 503.399.3060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278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677E7-86CA-49CD-A51D-B9CC7054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ELEMENTS</a:t>
            </a:r>
            <a:br>
              <a:rPr lang="en-US" dirty="0"/>
            </a:br>
            <a:r>
              <a:rPr lang="en-US" dirty="0"/>
              <a:t>for a successful CTE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65552-01ED-409B-83E5-6A3C08945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C6D59A-7A30-4A92-AB37-9E335EEA7E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7330" y="3971924"/>
            <a:ext cx="2467650" cy="1027967"/>
          </a:xfrm>
        </p:spPr>
        <p:txBody>
          <a:bodyPr/>
          <a:lstStyle/>
          <a:p>
            <a:r>
              <a:rPr lang="en-US" dirty="0"/>
              <a:t>Vision/Leadership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E7B1FC-1D8F-4B12-A76B-0878696614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Instructors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0DCC5-45E8-42A6-A2DB-DEC34D10E8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Industry/Internal Partnerships</a:t>
            </a:r>
          </a:p>
        </p:txBody>
      </p:sp>
      <p:pic>
        <p:nvPicPr>
          <p:cNvPr id="1028" name="Picture 4" descr="Vocational Education Teachers, Postsecondary :: Summary">
            <a:extLst>
              <a:ext uri="{FF2B5EF4-FFF2-40B4-BE49-F238E27FC236}">
                <a16:creationId xmlns:a16="http://schemas.microsoft.com/office/drawing/2014/main" id="{14B76E2B-1C93-4550-81D5-67BAF45D57AB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56" y="2070894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eer Technical Education (CTE) Programs | Robert Morgan Educational  Center &amp; Technical College">
            <a:extLst>
              <a:ext uri="{FF2B5EF4-FFF2-40B4-BE49-F238E27FC236}">
                <a16:creationId xmlns:a16="http://schemas.microsoft.com/office/drawing/2014/main" id="{CF24A942-75A7-42A2-B3A8-D05066E9AFE4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2378869"/>
            <a:ext cx="2457450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ff Spotlights - CTEC">
            <a:extLst>
              <a:ext uri="{FF2B5EF4-FFF2-40B4-BE49-F238E27FC236}">
                <a16:creationId xmlns:a16="http://schemas.microsoft.com/office/drawing/2014/main" id="{DA1A1B8B-DDBE-4235-8CFD-06C1FEDD5A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036627"/>
            <a:ext cx="2459037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3963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D69A979-59B9-4C03-9015-AB637F0F0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9092" b="23373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148797-0FFD-4937-8381-1C16EC3E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81" y="1653703"/>
            <a:ext cx="4208092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Vision/Leadership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871B7-51C5-4FB1-A8A6-C530A858A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908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D69A979-59B9-4C03-9015-AB637F0F0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9114" b="9091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148797-0FFD-4937-8381-1C16EC3E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Instructors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871B7-51C5-4FB1-A8A6-C530A858A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511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9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5" name="Rectangle 19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56" name="Rectangle 193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Rectangle 194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148797-0FFD-4937-8381-1C16EC3E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Industry/Internal Partnerships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871B7-51C5-4FB1-A8A6-C530A858A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14" y="5666792"/>
            <a:ext cx="10180696" cy="542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D69A979-59B9-4C03-9015-AB637F0F0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8445" r="1" b="21848"/>
          <a:stretch/>
        </p:blipFill>
        <p:spPr bwMode="auto">
          <a:xfrm>
            <a:off x="1069847" y="484632"/>
            <a:ext cx="10637520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73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Woman standing in her office looking at blueprints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t="9447" b="62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 dirty="0">
                <a:ln w="15875">
                  <a:solidFill>
                    <a:srgbClr val="FFFFFF"/>
                  </a:solidFill>
                </a:ln>
                <a:noFill/>
              </a:rPr>
              <a:t>Pillars of Success</a:t>
            </a:r>
          </a:p>
        </p:txBody>
      </p:sp>
      <p:graphicFrame>
        <p:nvGraphicFramePr>
          <p:cNvPr id="4" name="Content Placehold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729520"/>
              </p:ext>
            </p:extLst>
          </p:nvPr>
        </p:nvGraphicFramePr>
        <p:xfrm>
          <a:off x="7530207" y="864108"/>
          <a:ext cx="3947418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8526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orking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/>
          </a:bodyPr>
          <a:lstStyle/>
          <a:p>
            <a:r>
              <a:rPr lang="en-US" dirty="0"/>
              <a:t>Collaboration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083A9-53C1-4358-80D7-727411C1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90" y="3454094"/>
            <a:ext cx="8315325" cy="213055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dirty="0"/>
              <a:t>Create team of subject matter experts to meet monthly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/>
              <a:t>Create documents to track program/equipment/timeline process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81694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6321-4C3C-461D-A6E2-B912D0BE1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D7850-BA56-4B85-9A34-38FF197E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4719121" cy="5120640"/>
          </a:xfrm>
        </p:spPr>
        <p:txBody>
          <a:bodyPr>
            <a:normAutofit/>
          </a:bodyPr>
          <a:lstStyle/>
          <a:p>
            <a:r>
              <a:rPr lang="en-US" sz="2400" b="1" dirty="0"/>
              <a:t>CTE COORDINATOR </a:t>
            </a:r>
          </a:p>
          <a:p>
            <a:r>
              <a:rPr lang="en-US" sz="2400" b="1" dirty="0"/>
              <a:t>ADMINISTRATIVE SUPPORT                           </a:t>
            </a:r>
          </a:p>
          <a:p>
            <a:r>
              <a:rPr lang="en-US" sz="2400" b="1" dirty="0"/>
              <a:t>FACILITIES                                                 </a:t>
            </a:r>
          </a:p>
          <a:p>
            <a:r>
              <a:rPr lang="en-US" sz="2400" b="1" dirty="0"/>
              <a:t>RISK MANAGEMENT</a:t>
            </a:r>
          </a:p>
          <a:p>
            <a:r>
              <a:rPr lang="en-US" sz="2400" b="1" dirty="0"/>
              <a:t>FINANCIAL SERVICES</a:t>
            </a:r>
          </a:p>
          <a:p>
            <a:r>
              <a:rPr lang="en-US" sz="2400" b="1" dirty="0"/>
              <a:t>TECHNOLOGY</a:t>
            </a:r>
          </a:p>
          <a:p>
            <a:r>
              <a:rPr lang="en-US" sz="2400" b="1" dirty="0"/>
              <a:t>PURCHASING</a:t>
            </a:r>
          </a:p>
          <a:p>
            <a:r>
              <a:rPr lang="en-US" sz="2400" b="1" dirty="0"/>
              <a:t>MAINTENANCE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16" name="Graphic 15" descr="Users">
            <a:extLst>
              <a:ext uri="{FF2B5EF4-FFF2-40B4-BE49-F238E27FC236}">
                <a16:creationId xmlns:a16="http://schemas.microsoft.com/office/drawing/2014/main" id="{C91FD715-97D8-4E61-ADD5-A1FD3CAE3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8120" y="1691640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7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326DFD3CC4304DA73CEA0FE9B6B969" ma:contentTypeVersion="2" ma:contentTypeDescription="Create a new document." ma:contentTypeScope="" ma:versionID="a8395af33ceb3c48851da3a562f80940">
  <xsd:schema xmlns:xsd="http://www.w3.org/2001/XMLSchema" xmlns:xs="http://www.w3.org/2001/XMLSchema" xmlns:p="http://schemas.microsoft.com/office/2006/metadata/properties" xmlns:ns2="52359ae0-f5a2-4236-b050-378f6fc1f9d6" targetNamespace="http://schemas.microsoft.com/office/2006/metadata/properties" ma:root="true" ma:fieldsID="8faa193b116490120898956a8c1568d4" ns2:_="">
    <xsd:import namespace="52359ae0-f5a2-4236-b050-378f6fc1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59ae0-f5a2-4236-b050-378f6fc1f9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0CEAA6-E700-456D-8F11-ED3087293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359ae0-f5a2-4236-b050-378f6fc1f9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82F57F-EFCE-45E0-9F75-822371CB5F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668657-C50E-4365-A5FD-AC07593EBE5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Architecture design</Template>
  <TotalTime>1246</TotalTime>
  <Words>384</Words>
  <Application>Microsoft Office PowerPoint</Application>
  <PresentationFormat>Widescreen</PresentationFormat>
  <Paragraphs>82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Corbel</vt:lpstr>
      <vt:lpstr>Courier New</vt:lpstr>
      <vt:lpstr>Wingdings</vt:lpstr>
      <vt:lpstr>Wingdings 2</vt:lpstr>
      <vt:lpstr>Frame</vt:lpstr>
      <vt:lpstr>Career Technical Education Safety</vt:lpstr>
      <vt:lpstr>CTE is coming to a school near you….</vt:lpstr>
      <vt:lpstr>KEY ELEMENTS for a successful CTE program</vt:lpstr>
      <vt:lpstr>Vision/Leadership</vt:lpstr>
      <vt:lpstr>Instructors</vt:lpstr>
      <vt:lpstr>Industry/Internal Partnerships</vt:lpstr>
      <vt:lpstr>Pillars of Success</vt:lpstr>
      <vt:lpstr>Collaboration </vt:lpstr>
      <vt:lpstr>TEAM MEMBERS</vt:lpstr>
      <vt:lpstr>PowerPoint Presentation</vt:lpstr>
      <vt:lpstr>Knowledge </vt:lpstr>
      <vt:lpstr>Why a deep fryer??</vt:lpstr>
      <vt:lpstr>Commitment  </vt:lpstr>
      <vt:lpstr>Written  Safety Plan</vt:lpstr>
      <vt:lpstr>Review</vt:lpstr>
      <vt:lpstr>    Celebration of  CTE programs</vt:lpstr>
      <vt:lpstr>What's Next</vt:lpstr>
      <vt:lpstr>FUTURE PLANS</vt:lpstr>
      <vt:lpstr>INDUSTRY RECOGNIZED CREDENTIALS</vt:lpstr>
      <vt:lpstr>COMMUNITY COLLEGE PARTNERSHIPS</vt:lpstr>
      <vt:lpstr>AVAILABLE RESOURCES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in CTE</dc:title>
  <dc:creator>Paula Phelps</dc:creator>
  <cp:lastModifiedBy>Paula Phelps</cp:lastModifiedBy>
  <cp:revision>386</cp:revision>
  <dcterms:created xsi:type="dcterms:W3CDTF">2021-07-20T17:35:48Z</dcterms:created>
  <dcterms:modified xsi:type="dcterms:W3CDTF">2021-08-05T15:31:19Z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0x01010009326DFD3CC4304DA73CEA0FE9B6B969</vt:lpwstr>
  </property>
</Properties>
</file>